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aleway"/>
      <p:regular r:id="rId40"/>
      <p:bold r:id="rId41"/>
      <p:italic r:id="rId42"/>
      <p:boldItalic r:id="rId43"/>
    </p:embeddedFont>
    <p:embeddedFont>
      <p:font typeface="Lato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regular.fntdata"/><Relationship Id="rId20" Type="http://schemas.openxmlformats.org/officeDocument/2006/relationships/slide" Target="slides/slide15.xml"/><Relationship Id="rId42" Type="http://schemas.openxmlformats.org/officeDocument/2006/relationships/font" Target="fonts/Raleway-italic.fntdata"/><Relationship Id="rId41" Type="http://schemas.openxmlformats.org/officeDocument/2006/relationships/font" Target="fonts/Raleway-bold.fntdata"/><Relationship Id="rId22" Type="http://schemas.openxmlformats.org/officeDocument/2006/relationships/slide" Target="slides/slide17.xml"/><Relationship Id="rId44" Type="http://schemas.openxmlformats.org/officeDocument/2006/relationships/font" Target="fonts/Lato-regular.fntdata"/><Relationship Id="rId21" Type="http://schemas.openxmlformats.org/officeDocument/2006/relationships/slide" Target="slides/slide16.xml"/><Relationship Id="rId43" Type="http://schemas.openxmlformats.org/officeDocument/2006/relationships/font" Target="fonts/Raleway-boldItalic.fntdata"/><Relationship Id="rId24" Type="http://schemas.openxmlformats.org/officeDocument/2006/relationships/slide" Target="slides/slide19.xml"/><Relationship Id="rId46" Type="http://schemas.openxmlformats.org/officeDocument/2006/relationships/font" Target="fonts/Lato-italic.fntdata"/><Relationship Id="rId23" Type="http://schemas.openxmlformats.org/officeDocument/2006/relationships/slide" Target="slides/slide18.xml"/><Relationship Id="rId45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Lato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jp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275d554d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275d554d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24956755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24956755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24956755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24956755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275d5585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d275d5585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24956755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d24956755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744cde3d0ac5b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744cde3d0ac5b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744cde3d0ac5b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744cde3d0ac5b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744cde3d0ac5b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744cde3d0ac5b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22c41fa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d22c41fa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d22c41fa8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d22c41fa8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0ca4e5222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0ca4e522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d22c41fa8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d22c41fa8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744cde3d0ac5b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744cde3d0ac5b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d27681069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d27681069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d228e809c2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d228e809c2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d228e809c2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d228e809c2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228e809c2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228e809c2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744cde3d0ac5b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744cde3d0ac5b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d228e809c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d228e809c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d228e809c2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d228e809c2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744cde3d0ac5b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744cde3d0ac5b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744cde3d0ac5b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744cde3d0ac5b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d228e809c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d228e809c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d228e809c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d228e809c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d228e809c2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d228e809c2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d228e809c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d228e809c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744cde3d0ac5b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744cde3d0ac5b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0ca4e52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0ca4e52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0ca4e522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0ca4e522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0ca4e522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0ca4e522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0ca4e522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d0ca4e522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0ca4e522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0ca4e522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275d554d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275d554d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5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o0sVgcGeBXEpnpSJxreL2v_g30cgGyTk/view" TargetMode="External"/><Relationship Id="rId5" Type="http://schemas.openxmlformats.org/officeDocument/2006/relationships/image" Target="../media/image1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Relationship Id="rId4" Type="http://schemas.openxmlformats.org/officeDocument/2006/relationships/image" Target="../media/image3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www.youtube.com/watch?v=QBquQA7kfYM" TargetMode="External"/><Relationship Id="rId4" Type="http://schemas.openxmlformats.org/officeDocument/2006/relationships/image" Target="../media/image24.jpg"/><Relationship Id="rId5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www.youtube.com/watch?v=evMOSkn9tMs" TargetMode="External"/><Relationship Id="rId4" Type="http://schemas.openxmlformats.org/officeDocument/2006/relationships/image" Target="../media/image19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www.youtube.com/watch?v=4xxuYf3nEoo" TargetMode="External"/><Relationship Id="rId4" Type="http://schemas.openxmlformats.org/officeDocument/2006/relationships/image" Target="../media/image2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7.png"/><Relationship Id="rId4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i-CAN Sorting System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12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Partners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721225" y="2571750"/>
            <a:ext cx="3300900" cy="18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Rob Spykerman, PADNOS Recycling [Industry Feed]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Ron David, Engineering Manager, DEMATIC [Conveyor Belt]</a:t>
            </a:r>
            <a:endParaRPr sz="14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0025" y="672892"/>
            <a:ext cx="1731199" cy="2027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2"/>
          <p:cNvPicPr preferRelativeResize="0"/>
          <p:nvPr/>
        </p:nvPicPr>
        <p:blipFill rotWithShape="1">
          <a:blip r:embed="rId4">
            <a:alphaModFix/>
          </a:blip>
          <a:srcRect b="41397" l="0" r="27698" t="0"/>
          <a:stretch/>
        </p:blipFill>
        <p:spPr>
          <a:xfrm>
            <a:off x="4947413" y="3248100"/>
            <a:ext cx="2400275" cy="70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7700" y="3248100"/>
            <a:ext cx="1731201" cy="185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Summary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</a:t>
            </a:r>
            <a:r>
              <a:rPr lang="en"/>
              <a:t>Definition</a:t>
            </a:r>
            <a:r>
              <a:rPr lang="en"/>
              <a:t> </a:t>
            </a:r>
            <a:endParaRPr/>
          </a:p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People have a hard time sorting trash properly (between recyclable and non-recyclable)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It’s harder to sort trash after all the trash have been combined, making more recyclable materials to be thrown away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4"/>
          <p:cNvPicPr preferRelativeResize="0"/>
          <p:nvPr/>
        </p:nvPicPr>
        <p:blipFill rotWithShape="1">
          <a:blip r:embed="rId3">
            <a:alphaModFix/>
          </a:blip>
          <a:srcRect b="8640" l="1970" r="0" t="4524"/>
          <a:stretch/>
        </p:blipFill>
        <p:spPr>
          <a:xfrm>
            <a:off x="1674775" y="3254100"/>
            <a:ext cx="5794449" cy="15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Norms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Stewardship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Care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8686" y="682525"/>
            <a:ext cx="2266639" cy="22666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8913" y="3274225"/>
            <a:ext cx="4629774" cy="186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729450" y="2078875"/>
            <a:ext cx="40515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 sorting system that includes: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Camera that recognizes what type of trash item is put in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 conveyor belt system with two pivot arms on both sides which will help push the item into the correct bin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6"/>
          <p:cNvPicPr preferRelativeResize="0"/>
          <p:nvPr/>
        </p:nvPicPr>
        <p:blipFill rotWithShape="1">
          <a:blip r:embed="rId3">
            <a:alphaModFix/>
          </a:blip>
          <a:srcRect b="4780" l="0" r="4315" t="0"/>
          <a:stretch/>
        </p:blipFill>
        <p:spPr>
          <a:xfrm>
            <a:off x="7149952" y="626300"/>
            <a:ext cx="1892772" cy="191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0550" y="2571750"/>
            <a:ext cx="4222175" cy="241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0550" y="626299"/>
            <a:ext cx="2289774" cy="19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729450" y="1318650"/>
            <a:ext cx="3016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Diagram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729450" y="2303400"/>
            <a:ext cx="3016500" cy="203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Orange: Power Supply related devices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Blue: Control devices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Green: Output devices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Red: Input Devices</a:t>
            </a:r>
            <a:endParaRPr sz="1500"/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4825" y="0"/>
            <a:ext cx="52791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Conveyor Donated By Dematic.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Fabricated Camera Housing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3D Printing - Fusion 360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Linear Actuator selected and installed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New Bracket System designed completed and installed</a:t>
            </a:r>
            <a:endParaRPr sz="1200"/>
          </a:p>
        </p:txBody>
      </p:sp>
      <p:pic>
        <p:nvPicPr>
          <p:cNvPr id="197" name="Google Shape;197;p29"/>
          <p:cNvPicPr preferRelativeResize="0"/>
          <p:nvPr/>
        </p:nvPicPr>
        <p:blipFill rotWithShape="1">
          <a:blip r:embed="rId3">
            <a:alphaModFix/>
          </a:blip>
          <a:srcRect b="13120" l="0" r="0" t="13458"/>
          <a:stretch/>
        </p:blipFill>
        <p:spPr>
          <a:xfrm>
            <a:off x="5831775" y="2078875"/>
            <a:ext cx="2784276" cy="272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0113" y="571800"/>
            <a:ext cx="4548176" cy="128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Printing </a:t>
            </a:r>
            <a:endParaRPr/>
          </a:p>
        </p:txBody>
      </p:sp>
      <p:sp>
        <p:nvSpPr>
          <p:cNvPr id="204" name="Google Shape;204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Benefit: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Able to create complex geometries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Easy to </a:t>
            </a:r>
            <a:r>
              <a:rPr lang="en" sz="1200"/>
              <a:t>remodel/update</a:t>
            </a:r>
            <a:r>
              <a:rPr lang="en" sz="1200"/>
              <a:t> parts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Easy to make Prototypes of parts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Drawbacks: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Long Printing Times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Plastic parts can warp during printing process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Printer: Ender 5 Pro 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205" name="Google Shape;20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6850075" y="890850"/>
            <a:ext cx="2415800" cy="181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0" title="Printing Part of Pivot Arm.MOV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59075" y="3121725"/>
            <a:ext cx="3304824" cy="1858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</a:t>
            </a:r>
            <a:r>
              <a:rPr lang="en"/>
              <a:t>Actuators</a:t>
            </a:r>
            <a:endParaRPr/>
          </a:p>
        </p:txBody>
      </p:sp>
      <p:sp>
        <p:nvSpPr>
          <p:cNvPr id="212" name="Google Shape;212;p3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PROGRESSIVE AUTOMATIONS Mini Linear Electric Actuator</a:t>
            </a:r>
            <a:endParaRPr sz="1200"/>
          </a:p>
          <a:p>
            <a:pPr indent="-3048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24V</a:t>
            </a:r>
            <a:endParaRPr sz="1200"/>
          </a:p>
          <a:p>
            <a:pPr indent="-3048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2” Stroke </a:t>
            </a:r>
            <a:r>
              <a:rPr lang="en" sz="1200"/>
              <a:t>Length</a:t>
            </a:r>
            <a:endParaRPr sz="1200"/>
          </a:p>
          <a:p>
            <a:pPr indent="-3048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Moves up to 1.67 Pounds</a:t>
            </a:r>
            <a:endParaRPr sz="1200"/>
          </a:p>
          <a:p>
            <a:pPr indent="-3048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0.28"/sec (no load)</a:t>
            </a:r>
            <a:endParaRPr sz="1200"/>
          </a:p>
          <a:p>
            <a:pPr indent="-3048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Now able to convert linear motion into rotary motion</a:t>
            </a:r>
            <a:endParaRPr sz="1200"/>
          </a:p>
          <a:p>
            <a:pPr indent="-3048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Why a linear actuator instead of an electric </a:t>
            </a:r>
            <a:r>
              <a:rPr lang="en" sz="1200"/>
              <a:t>solenoid</a:t>
            </a:r>
            <a:endParaRPr sz="1200"/>
          </a:p>
          <a:p>
            <a:pPr indent="-3048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Electric solenoid was weaker</a:t>
            </a:r>
            <a:endParaRPr sz="1200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200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200"/>
          </a:p>
        </p:txBody>
      </p:sp>
      <p:pic>
        <p:nvPicPr>
          <p:cNvPr id="213" name="Google Shape;21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8425" y="631750"/>
            <a:ext cx="2809575" cy="280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Meet the Team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Industry Partners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Project Summary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Mechanical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Electrical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Software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Goals</a:t>
            </a:r>
            <a:endParaRPr/>
          </a:p>
        </p:txBody>
      </p:sp>
      <p:sp>
        <p:nvSpPr>
          <p:cNvPr id="219" name="Google Shape;219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Have both pivot arms full printed and ready to be installed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Begin modeling funnels for the i-CAN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Design chutes </a:t>
            </a:r>
            <a:endParaRPr/>
          </a:p>
        </p:txBody>
      </p:sp>
      <p:pic>
        <p:nvPicPr>
          <p:cNvPr id="220" name="Google Shape;220;p32"/>
          <p:cNvPicPr preferRelativeResize="0"/>
          <p:nvPr/>
        </p:nvPicPr>
        <p:blipFill rotWithShape="1">
          <a:blip r:embed="rId3">
            <a:alphaModFix/>
          </a:blip>
          <a:srcRect b="42909" l="0" r="0" t="0"/>
          <a:stretch/>
        </p:blipFill>
        <p:spPr>
          <a:xfrm>
            <a:off x="5742950" y="1402175"/>
            <a:ext cx="3072924" cy="233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Electrical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  <p:sp>
        <p:nvSpPr>
          <p:cNvPr id="231" name="Google Shape;231;p34"/>
          <p:cNvSpPr txBox="1"/>
          <p:nvPr>
            <p:ph idx="1" type="body"/>
          </p:nvPr>
        </p:nvSpPr>
        <p:spPr>
          <a:xfrm>
            <a:off x="729450" y="2078875"/>
            <a:ext cx="4387800" cy="25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095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Designing</a:t>
            </a:r>
            <a:r>
              <a:rPr lang="en" sz="1500"/>
              <a:t> phase mostly finished, may require some </a:t>
            </a:r>
            <a:r>
              <a:rPr lang="en" sz="1500"/>
              <a:t>adjustments depending on other components</a:t>
            </a:r>
            <a:endParaRPr sz="1500"/>
          </a:p>
          <a:p>
            <a:pPr indent="-3095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Currently working on wiring everything up and </a:t>
            </a:r>
            <a:r>
              <a:rPr lang="en" sz="1500"/>
              <a:t>ensuring</a:t>
            </a:r>
            <a:r>
              <a:rPr lang="en" sz="1500"/>
              <a:t> the system runs smoothly</a:t>
            </a:r>
            <a:endParaRPr sz="1500"/>
          </a:p>
          <a:p>
            <a:pPr indent="-3095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Also </a:t>
            </a:r>
            <a:r>
              <a:rPr lang="en" sz="1500"/>
              <a:t>working</a:t>
            </a:r>
            <a:r>
              <a:rPr lang="en" sz="1500"/>
              <a:t> on getting all the different parts of the system to communicate with each other (PLC to Motor Controllers, Jetson Nano to Linear Actuator and etc)</a:t>
            </a:r>
            <a:endParaRPr sz="1500"/>
          </a:p>
          <a:p>
            <a:pPr indent="-30956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Finally, need to rewire the system with better wire organization with most components inside the powerbox</a:t>
            </a:r>
            <a:endParaRPr sz="1500"/>
          </a:p>
        </p:txBody>
      </p:sp>
      <p:pic>
        <p:nvPicPr>
          <p:cNvPr id="232" name="Google Shape;23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5475" y="765200"/>
            <a:ext cx="4208524" cy="4074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 Controller</a:t>
            </a:r>
            <a:endParaRPr/>
          </a:p>
        </p:txBody>
      </p:sp>
      <p:sp>
        <p:nvSpPr>
          <p:cNvPr id="238" name="Google Shape;238;p35"/>
          <p:cNvSpPr txBox="1"/>
          <p:nvPr>
            <p:ph idx="1" type="body"/>
          </p:nvPr>
        </p:nvSpPr>
        <p:spPr>
          <a:xfrm>
            <a:off x="729450" y="2078875"/>
            <a:ext cx="3842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Used to control the motors in the conveyor belt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Controlled by LOGO (PLC)</a:t>
            </a:r>
            <a:endParaRPr sz="1500"/>
          </a:p>
        </p:txBody>
      </p:sp>
      <p:pic>
        <p:nvPicPr>
          <p:cNvPr id="239" name="Google Shape;23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6000" y="1318650"/>
            <a:ext cx="3732152" cy="1789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6000" y="3114350"/>
            <a:ext cx="3732150" cy="1875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</a:t>
            </a:r>
            <a:endParaRPr/>
          </a:p>
        </p:txBody>
      </p:sp>
      <p:sp>
        <p:nvSpPr>
          <p:cNvPr id="246" name="Google Shape;246;p36"/>
          <p:cNvSpPr txBox="1"/>
          <p:nvPr>
            <p:ph idx="1" type="body"/>
          </p:nvPr>
        </p:nvSpPr>
        <p:spPr>
          <a:xfrm>
            <a:off x="729450" y="2078875"/>
            <a:ext cx="3842700" cy="23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Emits and receives an infrared light off of a reflector.  Output is triggered when the light gets blocked.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Uses a PNP system and a 4 pin pigtail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Used by the LOGO as an input to communicate the location of the item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247" name="Google Shape;24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6049" y="1853850"/>
            <a:ext cx="3022102" cy="226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H-Bridge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7"/>
          <p:cNvSpPr txBox="1"/>
          <p:nvPr>
            <p:ph idx="1" type="body"/>
          </p:nvPr>
        </p:nvSpPr>
        <p:spPr>
          <a:xfrm>
            <a:off x="729450" y="2078875"/>
            <a:ext cx="3501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Used to reverse the polarity of the input voltage in order to control the linear actuator.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Uses input pins that takes in 3.3V to control the device (ideal for the Jetson Nano)</a:t>
            </a:r>
            <a:endParaRPr sz="1500"/>
          </a:p>
        </p:txBody>
      </p:sp>
      <p:pic>
        <p:nvPicPr>
          <p:cNvPr id="254" name="Google Shape;25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1224" y="704425"/>
            <a:ext cx="4912775" cy="3734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PLC program simulation</a:t>
            </a:r>
            <a:endParaRPr/>
          </a:p>
        </p:txBody>
      </p:sp>
      <p:sp>
        <p:nvSpPr>
          <p:cNvPr id="265" name="Google Shape;265;p3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6" name="Google Shape;266;p39" title="IMG 038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0000" y="1318650"/>
            <a:ext cx="4572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6200" y="2429275"/>
            <a:ext cx="2316350" cy="23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Conveyor test run</a:t>
            </a:r>
            <a:endParaRPr/>
          </a:p>
        </p:txBody>
      </p:sp>
      <p:sp>
        <p:nvSpPr>
          <p:cNvPr id="273" name="Google Shape;273;p4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40" title="Logic run through (Siemens logo soft comfort)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3175" y="11485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ML/CV</a:t>
            </a:r>
            <a:endParaRPr/>
          </a:p>
        </p:txBody>
      </p:sp>
      <p:sp>
        <p:nvSpPr>
          <p:cNvPr id="280" name="Google Shape;280;p41"/>
          <p:cNvSpPr txBox="1"/>
          <p:nvPr>
            <p:ph idx="1" type="body"/>
          </p:nvPr>
        </p:nvSpPr>
        <p:spPr>
          <a:xfrm>
            <a:off x="729450" y="2078875"/>
            <a:ext cx="3918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Changed initial model from ResNet50 Base to EfficientNet-Base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Model size was changed from 96MB to 16MB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Same mode of training (Transfer Learning)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Used TensorRT to speed up inference time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Video of test for Senior Design Project" id="281" name="Google Shape;281;p41" title="ICANN ML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7750" y="1142000"/>
            <a:ext cx="4341125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9823" y="88800"/>
            <a:ext cx="4218700" cy="260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204" y="2353400"/>
            <a:ext cx="4458797" cy="260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287" name="Google Shape;287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TrashNet Training dataset mixed with IBM training dataset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2152 Images for training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430 images for validation.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Trained using Transfer Learning with an Efficient-Net Base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[Cardboard, Glass, Metal, Paper, Plastic]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Future work on DataSet (Adding more images from Calvin)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Model(visualized)</a:t>
            </a:r>
            <a:endParaRPr/>
          </a:p>
        </p:txBody>
      </p:sp>
      <p:sp>
        <p:nvSpPr>
          <p:cNvPr id="293" name="Google Shape;293;p4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8200" y="0"/>
            <a:ext cx="2308250" cy="507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6439" y="0"/>
            <a:ext cx="261757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&amp; Proposed resolution</a:t>
            </a:r>
            <a:endParaRPr/>
          </a:p>
        </p:txBody>
      </p:sp>
      <p:sp>
        <p:nvSpPr>
          <p:cNvPr id="301" name="Google Shape;301;p4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Hardware limitations from Jetson Nano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“Other classification” was a dominant result during testing (Hypothesis: background issue) (Solution: white background)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Siemens hardware accessibility [Logo Soft Comfort] [new drivers][software from electromatic]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</a:t>
            </a:r>
            <a:r>
              <a:rPr lang="en"/>
              <a:t> model/ Finances ( $4K)</a:t>
            </a:r>
            <a:endParaRPr/>
          </a:p>
        </p:txBody>
      </p:sp>
      <p:sp>
        <p:nvSpPr>
          <p:cNvPr id="307" name="Google Shape;307;p4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Finances[including] $4K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8" name="Google Shape;308;p45"/>
          <p:cNvPicPr preferRelativeResize="0"/>
          <p:nvPr/>
        </p:nvPicPr>
        <p:blipFill rotWithShape="1">
          <a:blip r:embed="rId3">
            <a:alphaModFix/>
          </a:blip>
          <a:srcRect b="3789" l="0" r="0" t="3789"/>
          <a:stretch/>
        </p:blipFill>
        <p:spPr>
          <a:xfrm>
            <a:off x="349025" y="1971000"/>
            <a:ext cx="8698174" cy="291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 David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730000" y="2571750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b="1" lang="en" sz="1200">
                <a:solidFill>
                  <a:srgbClr val="000000"/>
                </a:solidFill>
              </a:rPr>
              <a:t>Concentration: 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200"/>
              <a:t>Mechanical Engineer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200">
                <a:solidFill>
                  <a:schemeClr val="dk1"/>
                </a:solidFill>
              </a:rPr>
              <a:t>Roles in The Project: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Designed</a:t>
            </a:r>
            <a:r>
              <a:rPr lang="en" sz="1200"/>
              <a:t> bracketed pivot arm system.</a:t>
            </a:r>
            <a:endParaRPr sz="1200"/>
          </a:p>
          <a:p>
            <a:pPr indent="-3048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Selected appropriate linear actuator</a:t>
            </a:r>
            <a:endParaRPr sz="1200"/>
          </a:p>
          <a:p>
            <a:pPr indent="-3048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3D printed parts for </a:t>
            </a:r>
            <a:r>
              <a:rPr lang="en" sz="1200"/>
              <a:t>the</a:t>
            </a:r>
            <a:r>
              <a:rPr lang="en" sz="1200"/>
              <a:t> project</a:t>
            </a:r>
            <a:endParaRPr sz="1200"/>
          </a:p>
          <a:p>
            <a:pPr indent="-3048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Folding sheet metal for the project</a:t>
            </a:r>
            <a:endParaRPr sz="1200"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0527" y="780375"/>
            <a:ext cx="2326675" cy="39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Kenneth Amoah Nyame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730000" y="2700150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" sz="1200">
                <a:solidFill>
                  <a:srgbClr val="000000"/>
                </a:solidFill>
              </a:rPr>
              <a:t>Concentration: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200"/>
              <a:t>Electrical and Computer Engineering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200">
                <a:solidFill>
                  <a:schemeClr val="dk1"/>
                </a:solidFill>
              </a:rPr>
              <a:t>Roles in the Project</a:t>
            </a:r>
            <a:r>
              <a:rPr lang="en" sz="1200">
                <a:solidFill>
                  <a:schemeClr val="dk1"/>
                </a:solidFill>
              </a:rPr>
              <a:t>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Wrote software for computer vision</a:t>
            </a:r>
            <a:endParaRPr sz="12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200"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7575" y="1443650"/>
            <a:ext cx="2439675" cy="243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Heon Soo Park</a:t>
            </a:r>
            <a:endParaRPr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730000" y="2571750"/>
            <a:ext cx="4011300" cy="22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Concentration: 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Electrical and Computer Engineering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Roles in The Project: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Designed the block diagram for the system--including power analysis for the system.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Helped wire up the whole system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Helped develop the software for GPIO pins in the Jetson Nano</a:t>
            </a:r>
            <a:endParaRPr sz="1200"/>
          </a:p>
        </p:txBody>
      </p:sp>
      <p:pic>
        <p:nvPicPr>
          <p:cNvPr id="121" name="Google Shape;121;p18"/>
          <p:cNvPicPr preferRelativeResize="0"/>
          <p:nvPr/>
        </p:nvPicPr>
        <p:blipFill rotWithShape="1">
          <a:blip r:embed="rId3">
            <a:alphaModFix/>
          </a:blip>
          <a:srcRect b="0" l="0" r="0" t="17060"/>
          <a:stretch/>
        </p:blipFill>
        <p:spPr>
          <a:xfrm>
            <a:off x="5646675" y="1318650"/>
            <a:ext cx="2599351" cy="295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Yaw Ammann Boakye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30000" y="2700150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1205">
                <a:solidFill>
                  <a:srgbClr val="000000"/>
                </a:solidFill>
              </a:rPr>
              <a:t>Concentration:</a:t>
            </a:r>
            <a:endParaRPr b="1" sz="1205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205"/>
              <a:t>Electrical and Computer Engineering</a:t>
            </a:r>
            <a:endParaRPr sz="120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205">
                <a:solidFill>
                  <a:schemeClr val="dk1"/>
                </a:solidFill>
              </a:rPr>
              <a:t>Roles in the Project:</a:t>
            </a:r>
            <a:endParaRPr sz="1205">
              <a:solidFill>
                <a:schemeClr val="dk1"/>
              </a:solidFill>
            </a:endParaRPr>
          </a:p>
          <a:p>
            <a:pPr indent="-305117" lvl="0" marL="457200" rtl="0" algn="l">
              <a:spcBef>
                <a:spcPts val="1200"/>
              </a:spcBef>
              <a:spcAft>
                <a:spcPts val="0"/>
              </a:spcAft>
              <a:buSzPts val="1205"/>
              <a:buChar char="●"/>
            </a:pPr>
            <a:r>
              <a:rPr lang="en" sz="1205"/>
              <a:t>Function Block Diagram and Ladder logic programming for PLCs to run the conveyor.</a:t>
            </a:r>
            <a:endParaRPr sz="1205"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4550" y="1318654"/>
            <a:ext cx="2667300" cy="2870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Robert Akinie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30000" y="2571750"/>
            <a:ext cx="3970800" cy="21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</a:rPr>
              <a:t>Concentration: </a:t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Electrical and Computer Engineering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Roles in the Project: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CAD design of system.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Assisted with system wiring and set-up.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Assisted with writing various programs related to GPIO pins and sensor communication.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Assisted with object detection software configuration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5000" y="1318650"/>
            <a:ext cx="1982750" cy="322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Partners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